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contenteditable</a:t>
            </a:r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http://www.html5rocks.com/en/tutorials/workers/basics/</a:t>
            </a:r>
          </a:p>
        </p:txBody>
      </p:sp>
      <p:sp>
        <p:nvSpPr>
          <p:cNvPr id="192" name="Shape 19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11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rapid development, code consistency, standards compliance</a:t>
            </a:r>
          </a:p>
          <a:p>
            <a:pPr>
              <a:spcBef>
                <a:spcPts val="0"/>
              </a:spcBef>
              <a:buNone/>
            </a:pPr>
            <a:r>
              <a:rPr lang="en-US" sz="11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http://www.quora.com/What-are-the-pros-and-cons-of-using-a-template-engine-like-Jade</a:t>
            </a:r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" name="Shape 31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" name="Shape 32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" name="Shape 37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" name="Shape 38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http://joecritchley.com/demos/time-machine/</a:t>
            </a:r>
          </a:p>
        </p:txBody>
      </p:sp>
      <p:sp>
        <p:nvSpPr>
          <p:cNvPr id="400" name="Shape 40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9" name="Shape 46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6" name="Shape 50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https://24ways.org/2005/transitional-vs-strict-markup</a:t>
            </a:r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http://www.w3.org/MarkUp/2004/xhtml-faq#need</a:t>
            </a:r>
          </a:p>
        </p:txBody>
      </p:sp>
      <p:sp>
        <p:nvSpPr>
          <p:cNvPr id="126" name="Shape 12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http://www.webstandards.org/learn/articles/askw3c/oct2003/</a:t>
            </a:r>
          </a:p>
        </p:txBody>
      </p:sp>
      <p:sp>
        <p:nvSpPr>
          <p:cNvPr id="134" name="Shape 13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Relationship Id="rId3" Type="http://schemas.openxmlformats.org/officeDocument/2006/relationships/image" Target="../media/image0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ver Pag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-71354" y="-142689"/>
            <a:ext cx="9435632" cy="7043495"/>
          </a:xfrm>
          <a:prstGeom prst="rect">
            <a:avLst/>
          </a:prstGeom>
          <a:solidFill>
            <a:srgbClr val="27AAE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 txBox="1"/>
          <p:nvPr/>
        </p:nvSpPr>
        <p:spPr>
          <a:xfrm>
            <a:off x="470933" y="6306862"/>
            <a:ext cx="432404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2013 KMS Technology </a:t>
            </a:r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62177" y="914400"/>
            <a:ext cx="2760471" cy="133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4665" y="3248791"/>
            <a:ext cx="9448800" cy="2728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icture with Ca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/>
          <p:nvPr>
            <p:ph idx="2" type="pic"/>
          </p:nvPr>
        </p:nvSpPr>
        <p:spPr>
          <a:xfrm>
            <a:off x="1792288" y="1255665"/>
            <a:ext cx="5486399" cy="3471909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6553200" y="6441964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3" name="Shape 63"/>
          <p:cNvSpPr txBox="1"/>
          <p:nvPr>
            <p:ph idx="3" type="body"/>
          </p:nvPr>
        </p:nvSpPr>
        <p:spPr>
          <a:xfrm>
            <a:off x="385844" y="6421401"/>
            <a:ext cx="5575300" cy="441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Vertical 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 rot="5400000">
            <a:off x="2309018" y="-365770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type="title"/>
          </p:nvPr>
        </p:nvSpPr>
        <p:spPr>
          <a:xfrm>
            <a:off x="457200" y="274637"/>
            <a:ext cx="6260767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553200" y="6441964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385844" y="6421401"/>
            <a:ext cx="5575300" cy="441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Vertical Title and 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 rot="5400000">
            <a:off x="5337002" y="2776364"/>
            <a:ext cx="464219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 rot="5400000">
            <a:off x="1146002" y="795164"/>
            <a:ext cx="4642194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6553200" y="6441964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73" name="Shape 73"/>
          <p:cNvSpPr txBox="1"/>
          <p:nvPr>
            <p:ph idx="2" type="body"/>
          </p:nvPr>
        </p:nvSpPr>
        <p:spPr>
          <a:xfrm>
            <a:off x="385844" y="6421401"/>
            <a:ext cx="5575300" cy="441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ctrTitle"/>
          </p:nvPr>
        </p:nvSpPr>
        <p:spPr>
          <a:xfrm>
            <a:off x="2197700" y="2130425"/>
            <a:ext cx="5574699" cy="537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buClr>
                <a:srgbClr val="27AAE1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/>
          <p:nvPr/>
        </p:nvSpPr>
        <p:spPr>
          <a:xfrm>
            <a:off x="8410457" y="2130425"/>
            <a:ext cx="1643307" cy="1416644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27AAE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/>
          <p:nvPr/>
        </p:nvSpPr>
        <p:spPr>
          <a:xfrm>
            <a:off x="-37913" y="5587637"/>
            <a:ext cx="9269584" cy="1384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2197100" y="3119006"/>
            <a:ext cx="5575300" cy="6572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r">
              <a:spcBef>
                <a:spcPts val="0"/>
              </a:spcBef>
              <a:buClr>
                <a:srgbClr val="3F3F3F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2" type="body"/>
          </p:nvPr>
        </p:nvSpPr>
        <p:spPr>
          <a:xfrm>
            <a:off x="2197100" y="3547069"/>
            <a:ext cx="5575300" cy="6572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r">
              <a:spcBef>
                <a:spcPts val="0"/>
              </a:spcBef>
              <a:buClr>
                <a:srgbClr val="3F3F3F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3" type="body"/>
          </p:nvPr>
        </p:nvSpPr>
        <p:spPr>
          <a:xfrm>
            <a:off x="2197100" y="3961294"/>
            <a:ext cx="5575300" cy="6572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r">
              <a:spcBef>
                <a:spcPts val="0"/>
              </a:spcBef>
              <a:buClr>
                <a:srgbClr val="3F3F3F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57200" y="274637"/>
            <a:ext cx="6260767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57200" y="1280276"/>
            <a:ext cx="8229600" cy="535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Clr>
                <a:schemeClr val="dk1"/>
              </a:buClr>
              <a:buFont typeface="Calibri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640"/>
              </a:spcBef>
              <a:buSzPct val="75000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6553200" y="6441964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385844" y="6421401"/>
            <a:ext cx="5575300" cy="441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ctrTitle"/>
          </p:nvPr>
        </p:nvSpPr>
        <p:spPr>
          <a:xfrm>
            <a:off x="2197700" y="2301652"/>
            <a:ext cx="5574699" cy="537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buClr>
                <a:srgbClr val="27AAE1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/>
          <p:nvPr/>
        </p:nvSpPr>
        <p:spPr>
          <a:xfrm>
            <a:off x="8410457" y="2287383"/>
            <a:ext cx="1054039" cy="908654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27AAE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6553200" y="6441964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85844" y="6421401"/>
            <a:ext cx="5575300" cy="441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nd Pres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71354" y="-142689"/>
            <a:ext cx="9435632" cy="7043495"/>
          </a:xfrm>
          <a:prstGeom prst="rect">
            <a:avLst/>
          </a:prstGeom>
          <a:solidFill>
            <a:srgbClr val="27AAE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 txBox="1"/>
          <p:nvPr/>
        </p:nvSpPr>
        <p:spPr>
          <a:xfrm>
            <a:off x="2949786" y="2382910"/>
            <a:ext cx="3367902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baseline="0" i="0" lang="en-US" sz="3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 </a:t>
            </a:r>
          </a:p>
        </p:txBody>
      </p:sp>
      <p:sp>
        <p:nvSpPr>
          <p:cNvPr id="33" name="Shape 33"/>
          <p:cNvSpPr txBox="1"/>
          <p:nvPr/>
        </p:nvSpPr>
        <p:spPr>
          <a:xfrm>
            <a:off x="470933" y="6306862"/>
            <a:ext cx="4324044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2013 KMS Technology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idx="1" type="body"/>
          </p:nvPr>
        </p:nvSpPr>
        <p:spPr>
          <a:xfrm>
            <a:off x="571500" y="1488129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648200" y="1486048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6553200" y="6441964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38" name="Shape 38"/>
          <p:cNvSpPr txBox="1"/>
          <p:nvPr>
            <p:ph idx="3" type="body"/>
          </p:nvPr>
        </p:nvSpPr>
        <p:spPr>
          <a:xfrm>
            <a:off x="385844" y="6421401"/>
            <a:ext cx="5575300" cy="441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57200" y="274637"/>
            <a:ext cx="6260767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mparis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6553200" y="6441964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46" name="Shape 46"/>
          <p:cNvSpPr txBox="1"/>
          <p:nvPr>
            <p:ph idx="5" type="body"/>
          </p:nvPr>
        </p:nvSpPr>
        <p:spPr>
          <a:xfrm>
            <a:off x="385844" y="6421401"/>
            <a:ext cx="5575300" cy="441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type="title"/>
          </p:nvPr>
        </p:nvSpPr>
        <p:spPr>
          <a:xfrm>
            <a:off x="457200" y="274637"/>
            <a:ext cx="6260767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6553200" y="6441964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85844" y="6421401"/>
            <a:ext cx="5575300" cy="441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type="title"/>
          </p:nvPr>
        </p:nvSpPr>
        <p:spPr>
          <a:xfrm>
            <a:off x="457200" y="274637"/>
            <a:ext cx="6260767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 with 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57200" y="1485915"/>
            <a:ext cx="3008313" cy="1129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575050" y="1477908"/>
            <a:ext cx="5111750" cy="45578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457200" y="2796708"/>
            <a:ext cx="3008313" cy="32390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6553200" y="6441964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sp>
        <p:nvSpPr>
          <p:cNvPr id="57" name="Shape 57"/>
          <p:cNvSpPr txBox="1"/>
          <p:nvPr>
            <p:ph idx="3" type="body"/>
          </p:nvPr>
        </p:nvSpPr>
        <p:spPr>
          <a:xfrm>
            <a:off x="385844" y="6421401"/>
            <a:ext cx="5575300" cy="4419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l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365999" y="274637"/>
            <a:ext cx="1388197" cy="4914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"/>
          <p:cNvSpPr/>
          <p:nvPr/>
        </p:nvSpPr>
        <p:spPr>
          <a:xfrm>
            <a:off x="-28433" y="6378846"/>
            <a:ext cx="9222194" cy="597684"/>
          </a:xfrm>
          <a:prstGeom prst="rect">
            <a:avLst/>
          </a:prstGeom>
          <a:solidFill>
            <a:srgbClr val="27AAE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7"/>
          <p:cNvSpPr txBox="1"/>
          <p:nvPr/>
        </p:nvSpPr>
        <p:spPr>
          <a:xfrm>
            <a:off x="3488267" y="753533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0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8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hail2u/html-best-practices#add-body-ta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fontsquirrel.com/fontface/generator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43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www.w3schools.com/css/tryit.asp?filename=trycss3_animation1" TargetMode="External"/><Relationship Id="rId4" Type="http://schemas.openxmlformats.org/officeDocument/2006/relationships/hyperlink" Target="http://www.w3schools.com/css/tryit.asp?filename=trycss3_animation1" TargetMode="External"/><Relationship Id="rId5" Type="http://schemas.openxmlformats.org/officeDocument/2006/relationships/hyperlink" Target="http://www.w3schools.com/css/tryit.asp?filename=trycss3_animation3" TargetMode="External"/><Relationship Id="rId6" Type="http://schemas.openxmlformats.org/officeDocument/2006/relationships/hyperlink" Target="http://www.w3schools.com/css/tryit.asp?filename=trycss3_animation3" TargetMode="External"/><Relationship Id="rId7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css-tricks.com/snippets/css/complete-guide-grid/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code.tutsplus.com/tutorials/30-css-best-practices-for-beginners--net-6741" TargetMode="External"/><Relationship Id="rId4" Type="http://schemas.openxmlformats.org/officeDocument/2006/relationships/hyperlink" Target="https://github.com/bendc/frontend-guidelines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autoprefixer.github.io/" TargetMode="External"/><Relationship Id="rId4" Type="http://schemas.openxmlformats.org/officeDocument/2006/relationships/hyperlink" Target="http://csstidy.sourceforge.net/" TargetMode="External"/><Relationship Id="rId5" Type="http://schemas.openxmlformats.org/officeDocument/2006/relationships/hyperlink" Target="http://code.google.com/p/minify/" TargetMode="External"/><Relationship Id="rId6" Type="http://schemas.openxmlformats.org/officeDocument/2006/relationships/hyperlink" Target="http://developer.yahoo.com/yui/compressor/" TargetMode="External"/><Relationship Id="rId7" Type="http://schemas.openxmlformats.org/officeDocument/2006/relationships/hyperlink" Target="https://github.com/css/csso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Relationship Id="rId4" Type="http://schemas.openxmlformats.org/officeDocument/2006/relationships/image" Target="../media/image02.png"/><Relationship Id="rId5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/>
        </p:nvSpPr>
        <p:spPr>
          <a:xfrm>
            <a:off x="2455333" y="1524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HTML 5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457200" y="1166026"/>
            <a:ext cx="8229600" cy="52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semantic elements: </a:t>
            </a: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&lt;nav&gt;, &lt;section&gt;, &lt;article&gt;, &lt;header&gt;, &lt;footer&gt;...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Enhancing accessibility using ARIA roles</a:t>
            </a:r>
          </a:p>
          <a:p>
            <a:pPr indent="0" marL="457200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&lt;input type="text" aria-label="Tag" role="combobox"   </a:t>
            </a:r>
          </a:p>
          <a:p>
            <a:pPr indent="457200" marL="457200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aria-autocomplete="list" aria-owns="owned_listbox"&gt;</a:t>
            </a:r>
          </a:p>
          <a:p>
            <a:pPr indent="457200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&lt;ul role="listbox" id="owned_listbox"&gt;</a:t>
            </a:r>
          </a:p>
          <a:p>
            <a:pPr indent="457200" marL="457200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 role="option"&gt;Zebra&lt;/li&gt;</a:t>
            </a:r>
          </a:p>
          <a:p>
            <a:pPr indent="0" marL="914400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 role="option"&gt;Zoom&lt;/li&gt;</a:t>
            </a:r>
          </a:p>
          <a:p>
            <a:pPr indent="457200" lvl="0" marR="0" rtl="0" algn="l">
              <a:spcBef>
                <a:spcPts val="0"/>
              </a:spcBef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&lt;/ul&gt;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form input types: </a:t>
            </a: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time, color, url, month, date, week, datetime-local, email, tel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</a:p>
        </p:txBody>
      </p:sp>
      <p:sp>
        <p:nvSpPr>
          <p:cNvPr id="138" name="Shape 138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HTML 5 (cont.)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457200" y="1166026"/>
            <a:ext cx="8229600" cy="52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</a:p>
        </p:txBody>
      </p:sp>
      <p:sp>
        <p:nvSpPr>
          <p:cNvPr id="145" name="Shape 145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825" y="1960075"/>
            <a:ext cx="4504350" cy="362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HTML 5 (cont.)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457200" y="1166026"/>
            <a:ext cx="8229600" cy="52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attributes: </a:t>
            </a: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autocomplete, multiple, autofocus, pattern, placeholder, list, max, min, required</a:t>
            </a:r>
          </a:p>
          <a:p>
            <a:pPr indent="457200"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25" y="3829275"/>
            <a:ext cx="8277149" cy="19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00" y="4102079"/>
            <a:ext cx="8522200" cy="167647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482800" y="2435950"/>
            <a:ext cx="7977300" cy="131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semantic information to a web page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750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microdata attributes: improve how your page looks in search result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0875" y="2762050"/>
            <a:ext cx="27622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HTML 5 (cont.)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1001575"/>
            <a:ext cx="8924926" cy="454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New DOM APIs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457200" y="1166026"/>
            <a:ext cx="8229600" cy="52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buClr>
                <a:schemeClr val="dk1"/>
              </a:buClr>
              <a:buSzPct val="5625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DOM: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Document Object Model is a platform- and language-neutral interface that will allow programs and scripts to dynamically access and update the content, structure and style of documents</a:t>
            </a:r>
          </a:p>
          <a:p>
            <a:pPr indent="-342900" lvl="0" marL="457200" marR="0" rtl="0" algn="l">
              <a:spcBef>
                <a:spcPts val="0"/>
              </a:spcBef>
              <a:buClr>
                <a:schemeClr val="dk1"/>
              </a:buClr>
              <a:buSzPct val="5625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Canvas + 2D drawing APIs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225" y="3258925"/>
            <a:ext cx="3779551" cy="2929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6715350" y="4389125"/>
            <a:ext cx="63204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http://bomomo.com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New DOM APIs (Cont.)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457200" y="1166026"/>
            <a:ext cx="8229600" cy="52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buClr>
                <a:schemeClr val="dk1"/>
              </a:buClr>
              <a:buSzPct val="5625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Drag and Drop / Document Editing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80" name="Shape 180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811" y="2026499"/>
            <a:ext cx="5358375" cy="364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687" y="2594321"/>
            <a:ext cx="608260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New DOM APIs (Cont.)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457200" y="1166026"/>
            <a:ext cx="8229600" cy="52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buClr>
                <a:schemeClr val="dk1"/>
              </a:buClr>
              <a:buSzPct val="5625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Cross-domain messaging, server-sent events, WebSockets</a:t>
            </a:r>
          </a:p>
          <a:p>
            <a:pPr indent="-342900" lvl="0" marL="457200" marR="0" rtl="0" algn="l">
              <a:spcBef>
                <a:spcPts val="0"/>
              </a:spcBef>
              <a:buClr>
                <a:schemeClr val="dk1"/>
              </a:buClr>
              <a:buSzPct val="5625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</a:rPr>
              <a:t>Web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Storage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(max of 5Mb, key-value pairs)</a:t>
            </a:r>
          </a:p>
          <a:p>
            <a:pPr indent="-342900" lvl="1" marL="914400" marR="0" rtl="0" algn="l">
              <a:spcBef>
                <a:spcPts val="0"/>
              </a:spcBef>
              <a:buClr>
                <a:schemeClr val="dk1"/>
              </a:buClr>
              <a:buSzPct val="75000"/>
              <a:buFont typeface="Calibri"/>
              <a:buChar char="○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localStorage, sessionStorage</a:t>
            </a:r>
          </a:p>
          <a:p>
            <a:pPr indent="-342900" lvl="0" marL="457200" marR="0" rtl="0" algn="l">
              <a:spcBef>
                <a:spcPts val="0"/>
              </a:spcBef>
              <a:buClr>
                <a:schemeClr val="dk1"/>
              </a:buClr>
              <a:buSzPct val="5625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</a:rPr>
              <a:t>Web Worker, Offline Web Application</a:t>
            </a:r>
          </a:p>
        </p:txBody>
      </p:sp>
      <p:sp>
        <p:nvSpPr>
          <p:cNvPr id="189" name="Shape 189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Audio and Video Formats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457200" y="1166026"/>
            <a:ext cx="8229600" cy="52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Audio</a:t>
            </a:r>
          </a:p>
          <a:p>
            <a:pPr marR="0" rtl="0" algn="l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rtl="0" algn="l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rtl="0" algn="l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737" y="1729898"/>
            <a:ext cx="6374524" cy="197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4750" y="4098298"/>
            <a:ext cx="6374499" cy="192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75" y="2195900"/>
            <a:ext cx="842962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400" y="4519550"/>
            <a:ext cx="787717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Additional APIs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457200" y="1166026"/>
            <a:ext cx="8229600" cy="52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Geolocation API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Indexed database (IndexedDB, WebSQL)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File, FileReader, FileWriter and File System APIs</a:t>
            </a:r>
          </a:p>
        </p:txBody>
      </p:sp>
      <p:sp>
        <p:nvSpPr>
          <p:cNvPr id="207" name="Shape 207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199" y="2759325"/>
            <a:ext cx="6850675" cy="32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Browser Support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457200" y="1166026"/>
            <a:ext cx="8229600" cy="52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HTML5 support varies among browsers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</a:rPr>
              <a:t>HTML5 enabling script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for HTML5 support:</a:t>
            </a:r>
          </a:p>
          <a:p>
            <a:pPr indent="-342900" lvl="1" marL="914400" marR="0" rtl="0" algn="l">
              <a:spcBef>
                <a:spcPts val="0"/>
              </a:spcBef>
              <a:buClr>
                <a:schemeClr val="dk1"/>
              </a:buClr>
              <a:buSzPct val="56250"/>
              <a:buFont typeface="Courier New"/>
              <a:buChar char="o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Manually</a:t>
            </a:r>
          </a:p>
          <a:p>
            <a:pPr indent="-381000" lvl="2" marL="1371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html5test.com</a:t>
            </a:r>
          </a:p>
          <a:p>
            <a:pPr indent="-381000" lvl="2" marL="1371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caniuse.com</a:t>
            </a:r>
          </a:p>
          <a:p>
            <a:pPr indent="-381000" lvl="2" marL="1371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w3schools.com</a:t>
            </a:r>
          </a:p>
          <a:p>
            <a:pPr indent="-342900" lvl="1" marL="914400" marR="0" rtl="0" algn="l">
              <a:spcBef>
                <a:spcPts val="0"/>
              </a:spcBef>
              <a:buClr>
                <a:schemeClr val="dk1"/>
              </a:buClr>
              <a:buSzPct val="56250"/>
              <a:buFont typeface="Courier New"/>
              <a:buChar char="o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Dynamically</a:t>
            </a:r>
          </a:p>
          <a:p>
            <a:pPr indent="-381000" lvl="2" marL="1371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Modernizr</a:t>
            </a:r>
          </a:p>
        </p:txBody>
      </p:sp>
      <p:sp>
        <p:nvSpPr>
          <p:cNvPr id="215" name="Shape 215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062" y="4566175"/>
            <a:ext cx="425767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ctrTitle"/>
          </p:nvPr>
        </p:nvSpPr>
        <p:spPr>
          <a:xfrm>
            <a:off x="2197700" y="2130425"/>
            <a:ext cx="5574699" cy="537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Web Design with HTML and CSS</a:t>
            </a:r>
          </a:p>
          <a:p>
            <a:pPr indent="0" lvl="0" marL="0" marR="0" rtl="0" algn="r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Template Engines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457200" y="1166026"/>
            <a:ext cx="8229600" cy="5213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</a:rPr>
              <a:t>Jade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</a:rPr>
              <a:t>Haml </a:t>
            </a:r>
          </a:p>
          <a:p>
            <a:pPr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23" name="Shape 223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75" y="2314962"/>
            <a:ext cx="3067050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112" y="1829200"/>
            <a:ext cx="3286125" cy="426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Shape 226"/>
          <p:cNvCxnSpPr>
            <a:stCxn id="224" idx="3"/>
          </p:cNvCxnSpPr>
          <p:nvPr/>
        </p:nvCxnSpPr>
        <p:spPr>
          <a:xfrm>
            <a:off x="3816925" y="4205675"/>
            <a:ext cx="812100" cy="9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Best Practices</a:t>
            </a:r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457200" y="1166024"/>
            <a:ext cx="4182000" cy="49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92100" lvl="0" marL="34290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Declare DOCTYPE</a:t>
            </a:r>
          </a:p>
          <a:p>
            <a:pPr indent="-292100" lvl="0" marL="3429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Always close your tags</a:t>
            </a:r>
          </a:p>
          <a:p>
            <a:pPr indent="-292100" lvl="0" marL="3429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Descriptive Meta Tags</a:t>
            </a:r>
          </a:p>
          <a:p>
            <a:pPr indent="-292100" lvl="0" marL="3429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 Inline Styles</a:t>
            </a:r>
          </a:p>
          <a:p>
            <a:pPr indent="-292100" lvl="0" marL="3429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CSS Links in the </a:t>
            </a:r>
            <a:r>
              <a:rPr lang="en-US" sz="24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&lt;head&gt;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tag</a:t>
            </a:r>
          </a:p>
          <a:p>
            <a:pPr indent="-292100" lvl="0" marL="3429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Placing JS Files right before the closing </a:t>
            </a:r>
            <a:r>
              <a:rPr lang="en-US" sz="24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&lt;body&gt;</a:t>
            </a:r>
          </a:p>
        </p:txBody>
      </p:sp>
      <p:sp>
        <p:nvSpPr>
          <p:cNvPr id="233" name="Shape 233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 txBox="1"/>
          <p:nvPr>
            <p:ph idx="3" type="body"/>
          </p:nvPr>
        </p:nvSpPr>
        <p:spPr>
          <a:xfrm>
            <a:off x="4639200" y="1181124"/>
            <a:ext cx="4182000" cy="49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92100" lvl="0" marL="34290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Browser Support</a:t>
            </a:r>
          </a:p>
          <a:p>
            <a:pPr indent="-292100" lvl="0" marL="3429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Fallbacks for Multimedia</a:t>
            </a:r>
          </a:p>
          <a:p>
            <a:pPr indent="-292100" lvl="0" marL="3429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CSS in place of JS</a:t>
            </a:r>
          </a:p>
          <a:p>
            <a:pPr indent="-292100" lvl="0" marL="3429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Alternatives (alt)</a:t>
            </a:r>
          </a:p>
          <a:p>
            <a:pPr indent="-292100" lvl="0" marL="3429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new semantic tags instead of </a:t>
            </a:r>
            <a:r>
              <a:rPr lang="en-US" sz="24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&lt;div&gt;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569550" y="4991400"/>
            <a:ext cx="8243099" cy="102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More best practices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https://github.com/hail2u/html-best-practices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ctrTitle"/>
          </p:nvPr>
        </p:nvSpPr>
        <p:spPr>
          <a:xfrm>
            <a:off x="2208050" y="2513575"/>
            <a:ext cx="5574599" cy="537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Cascading Stylesheet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CSS</a:t>
            </a: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24" y="868500"/>
            <a:ext cx="8259724" cy="466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75" y="966750"/>
            <a:ext cx="8613449" cy="472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History of CSS</a:t>
            </a:r>
          </a:p>
        </p:txBody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457200" y="11660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Major version: CSS 2.1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CSS3 is Modular</a:t>
            </a:r>
          </a:p>
          <a:p>
            <a:pPr indent="-342900" lvl="1" marL="914400" marR="0" rtl="0" algn="l">
              <a:spcBef>
                <a:spcPts val="640"/>
              </a:spcBef>
              <a:buClr>
                <a:schemeClr val="dk1"/>
              </a:buClr>
              <a:buSzPct val="56250"/>
              <a:buFont typeface="Courier New"/>
              <a:buChar char="o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Selectors module: revision level 4</a:t>
            </a:r>
          </a:p>
          <a:p>
            <a:pPr indent="-342900" lvl="1" marL="914400" marR="0" rtl="0" algn="l">
              <a:spcBef>
                <a:spcPts val="640"/>
              </a:spcBef>
              <a:buClr>
                <a:schemeClr val="dk1"/>
              </a:buClr>
              <a:buSzPct val="56250"/>
              <a:buFont typeface="Courier New"/>
              <a:buChar char="o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Fonts module: revision level 3</a:t>
            </a:r>
          </a:p>
          <a:p>
            <a:pPr indent="-342900" lvl="1" marL="914400" marR="0" rtl="0" algn="l">
              <a:spcBef>
                <a:spcPts val="640"/>
              </a:spcBef>
              <a:buClr>
                <a:schemeClr val="dk1"/>
              </a:buClr>
              <a:buSzPct val="56250"/>
              <a:buFont typeface="Courier New"/>
              <a:buChar char="o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Flexbox: revision level 1</a:t>
            </a:r>
          </a:p>
        </p:txBody>
      </p:sp>
      <p:sp>
        <p:nvSpPr>
          <p:cNvPr id="255" name="Shape 255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Media Queries</a:t>
            </a:r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457200" y="11660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Syntax: </a:t>
            </a: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logic media and (expression)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33333"/>
              <a:buFont typeface="Arial"/>
              <a:buChar char="•"/>
            </a:pP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logic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not, only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33333"/>
              <a:buFont typeface="Arial"/>
              <a:buChar char="•"/>
            </a:pP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screen, print, all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33333"/>
              <a:buFont typeface="Arial"/>
              <a:buChar char="•"/>
            </a:pP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expression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indent="-342900" lvl="1" marL="914400" marR="0" rtl="0" algn="l">
              <a:spcBef>
                <a:spcPts val="640"/>
              </a:spcBef>
              <a:buClr>
                <a:schemeClr val="dk1"/>
              </a:buClr>
              <a:buSzPct val="750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width and height</a:t>
            </a:r>
          </a:p>
          <a:p>
            <a:pPr indent="-342900" lvl="1" marL="914400" marR="0" rtl="0" algn="l">
              <a:spcBef>
                <a:spcPts val="640"/>
              </a:spcBef>
              <a:buClr>
                <a:schemeClr val="dk1"/>
              </a:buClr>
              <a:buSzPct val="750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pixel ratio</a:t>
            </a:r>
          </a:p>
          <a:p>
            <a:pPr indent="-342900" lvl="1" marL="914400" marR="0" rtl="0" algn="l">
              <a:spcBef>
                <a:spcPts val="640"/>
              </a:spcBef>
              <a:buClr>
                <a:schemeClr val="dk1"/>
              </a:buClr>
              <a:buSzPct val="750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orientation</a:t>
            </a:r>
          </a:p>
          <a:p>
            <a:pPr indent="-342900" lvl="1" marL="914400" marR="0" rtl="0" algn="l">
              <a:spcBef>
                <a:spcPts val="640"/>
              </a:spcBef>
              <a:buClr>
                <a:schemeClr val="dk1"/>
              </a:buClr>
              <a:buSzPct val="750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aspect ratio</a:t>
            </a:r>
          </a:p>
        </p:txBody>
      </p:sp>
      <p:sp>
        <p:nvSpPr>
          <p:cNvPr id="262" name="Shape 262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700" y="2719350"/>
            <a:ext cx="4886508" cy="63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87" y="914541"/>
            <a:ext cx="8700825" cy="269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875" y="3611425"/>
            <a:ext cx="8746262" cy="269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Selectors</a:t>
            </a:r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457200" y="9374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Position and group selectors</a:t>
            </a:r>
          </a:p>
          <a:p>
            <a:pPr indent="-342900" lvl="0" marL="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selectors</a:t>
            </a:r>
          </a:p>
          <a:p>
            <a:pPr indent="-342900" lvl="0" marL="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attribute selectors</a:t>
            </a:r>
          </a:p>
          <a:p>
            <a:pPr indent="-342900" lvl="1" marL="914400" rtl="0">
              <a:lnSpc>
                <a:spcPct val="12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E[attr^=’value’] {...}</a:t>
            </a: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E[attr$=’value’] {...}</a:t>
            </a:r>
          </a:p>
          <a:p>
            <a:pPr indent="-342900" lvl="1" marL="9144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E[attr*=’value’] {...} != E[attr~=’value’] {...}</a:t>
            </a:r>
          </a:p>
          <a:p>
            <a:pPr indent="-342900" lvl="1" marL="9144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attribute selector</a:t>
            </a:r>
          </a:p>
          <a:p>
            <a:pPr indent="-342900" lvl="0" marL="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Sibling selectors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 ~ F {...}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 + F {...}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Shape 278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5102375"/>
            <a:ext cx="8382000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62" y="1143150"/>
            <a:ext cx="9016274" cy="44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pseudo-elements, pseudo-classes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457200" y="12422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pseudo-classes:</a:t>
            </a:r>
          </a:p>
          <a:p>
            <a:pPr indent="-381000" lvl="1" marL="9144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:hover, :visited, :active</a:t>
            </a:r>
          </a:p>
          <a:p>
            <a:pPr indent="-381000" lvl="1" marL="9144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:valid, :invalid,</a:t>
            </a:r>
            <a:r>
              <a:rPr lang="en-US" sz="24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:required, :selected</a:t>
            </a:r>
          </a:p>
          <a:p>
            <a:pPr indent="-381000" lvl="1" marL="9144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Others: </a:t>
            </a: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:target, :empty, :not, :root</a:t>
            </a:r>
          </a:p>
          <a:p>
            <a:pPr indent="-342900" lvl="0" marL="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pseudo-elements:</a:t>
            </a:r>
          </a:p>
          <a:p>
            <a:pPr indent="-3810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::selection, ::after, ::before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Shape 293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2208050" y="2513575"/>
            <a:ext cx="5574599" cy="537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Hypertext Markup Language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00" y="812200"/>
            <a:ext cx="7493375" cy="552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Font</a:t>
            </a: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457200" y="1242225"/>
            <a:ext cx="8229600" cy="49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@font-face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R="0" rtl="0" algn="l">
              <a:spcBef>
                <a:spcPts val="0"/>
              </a:spcBef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6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@font-face { </a:t>
            </a:r>
          </a:p>
          <a:p>
            <a:pPr indent="457200" marL="457200" marR="0" rtl="0" algn="l">
              <a:spcBef>
                <a:spcPts val="0"/>
              </a:spcBef>
              <a:buNone/>
            </a:pPr>
            <a:r>
              <a:rPr lang="en-US" sz="16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font-family: ‘CartoonisHand’;</a:t>
            </a:r>
          </a:p>
          <a:p>
            <a:pPr indent="457200" marL="457200" marR="0" rtl="0" algn="l">
              <a:spcBef>
                <a:spcPts val="0"/>
              </a:spcBef>
              <a:buNone/>
            </a:pPr>
            <a:r>
              <a:rPr lang="en-US" sz="16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src: url(‘CartoonistHand.woff’) format(‘woff’) </a:t>
            </a:r>
          </a:p>
          <a:p>
            <a:pPr indent="0" lvl="0" marL="457200" marR="0" rtl="0" algn="l">
              <a:spcBef>
                <a:spcPts val="0"/>
              </a:spcBef>
              <a:buNone/>
            </a:pPr>
            <a:r>
              <a:rPr lang="en-US" sz="16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indent="-342900" lvl="0" marL="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 vs artificial</a:t>
            </a:r>
          </a:p>
          <a:p>
            <a:pPr indent="-342900" lvl="0" marL="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Formats: </a:t>
            </a:r>
            <a:r>
              <a:rPr lang="en-US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.eot (ms), .woff (mozilla), .ttf, .svg</a:t>
            </a:r>
          </a:p>
          <a:p>
            <a:pPr indent="-342900" lvl="0" marL="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Generator: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75000"/>
              <a:buFont typeface="Courier New"/>
              <a:buChar char="o"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http://fontsquirrel.com/fontface/generator</a:t>
            </a:r>
          </a:p>
          <a:p>
            <a:pPr indent="-342900" lvl="0" marL="3429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 loading issue: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750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Flash of Unstyled Text (FoUT)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750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Font Loader</a:t>
            </a:r>
          </a:p>
        </p:txBody>
      </p:sp>
      <p:sp>
        <p:nvSpPr>
          <p:cNvPr id="307" name="Shape 307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6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Using @font-face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75" y="2295525"/>
            <a:ext cx="718185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CSS Specificity and Inheritance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457200" y="12422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“cascade” ties to 3 main concepts:</a:t>
            </a:r>
          </a:p>
          <a:p>
            <a:pPr indent="-342900" lvl="1" marL="914400" marR="0" rtl="0" algn="l">
              <a:spcBef>
                <a:spcPts val="0"/>
              </a:spcBef>
              <a:buClr>
                <a:schemeClr val="dk1"/>
              </a:buClr>
              <a:buSzPct val="750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Importance</a:t>
            </a:r>
          </a:p>
          <a:p>
            <a:pPr indent="-342900" lvl="2" marL="1371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agent declarations</a:t>
            </a:r>
          </a:p>
          <a:p>
            <a:pPr indent="-342900" lvl="2" marL="1371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declarations</a:t>
            </a:r>
          </a:p>
          <a:p>
            <a:pPr indent="-342900" lvl="2" marL="1371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 declarations</a:t>
            </a:r>
          </a:p>
          <a:p>
            <a:pPr indent="-342900" lvl="2" marL="1371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 </a:t>
            </a:r>
            <a:r>
              <a:rPr lang="en-US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!important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declarations</a:t>
            </a:r>
          </a:p>
          <a:p>
            <a:pPr indent="-342900" lvl="2" marL="13716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</a:t>
            </a:r>
            <a:r>
              <a:rPr lang="en-US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!important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declarations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750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Inheritance</a:t>
            </a:r>
          </a:p>
          <a:p>
            <a:pPr indent="-381000" lvl="2" marL="1371600" rtl="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color, font-family, font-size, text-align...</a:t>
            </a:r>
          </a:p>
          <a:p>
            <a:pPr indent="-342900" lvl="1" marL="914400" marR="0" rtl="0" algn="l">
              <a:spcBef>
                <a:spcPts val="0"/>
              </a:spcBef>
              <a:buClr>
                <a:schemeClr val="dk1"/>
              </a:buClr>
              <a:buSzPct val="750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Specificity</a:t>
            </a:r>
          </a:p>
          <a:p>
            <a:pPr indent="0" lvl="0" marL="91440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050" y="4670600"/>
            <a:ext cx="251460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772426"/>
            <a:ext cx="5302100" cy="130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Boxing Models</a:t>
            </a:r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457200" y="1242225"/>
            <a:ext cx="46815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</a:rPr>
              <a:t>The Box Model design pattern is built into CSS. This model defines the relationship between the following properties: display , width , height , padding , border , margin , background , overflow , and visibility .</a:t>
            </a:r>
          </a:p>
        </p:txBody>
      </p:sp>
      <p:sp>
        <p:nvSpPr>
          <p:cNvPr id="330" name="Shape 330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050" y="3509950"/>
            <a:ext cx="5402674" cy="27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6450" y="1369487"/>
            <a:ext cx="23050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Boxing Models (cont.)</a:t>
            </a:r>
          </a:p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Font typeface="Calibri"/>
              <a:buNone/>
            </a:pPr>
            <a:r>
              <a:t/>
            </a:r>
            <a:endParaRPr b="1" sz="3200">
              <a:solidFill>
                <a:srgbClr val="27AAE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7" y="835950"/>
            <a:ext cx="3388000" cy="18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250" y="835950"/>
            <a:ext cx="3893277" cy="18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480" y="2825255"/>
            <a:ext cx="3459425" cy="1963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9250" y="2924975"/>
            <a:ext cx="3893274" cy="177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475" y="4900475"/>
            <a:ext cx="3459425" cy="141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20836" y="4800587"/>
            <a:ext cx="3330109" cy="152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Stacking Context</a:t>
            </a:r>
          </a:p>
        </p:txBody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457200" y="1242225"/>
            <a:ext cx="7825500" cy="49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 stacking context is rendered in layers from back to front as follows:</a:t>
            </a: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</a:rPr>
              <a:t>Background color, image, and borders of the stacking context element</a:t>
            </a: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</a:rPr>
              <a:t>Descendant positioned elements with a negative z-index</a:t>
            </a: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</a:rPr>
              <a:t>Descendant non-positioned block elements</a:t>
            </a: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</a:rPr>
              <a:t>Descendant non-positioned floats</a:t>
            </a: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</a:rPr>
              <a:t>Descendant non-positioned inline elements</a:t>
            </a: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</a:rPr>
              <a:t>Descendant positioned elements with z-index:auto and z-index:0</a:t>
            </a: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</a:rPr>
              <a:t>Descendant positioned elements with a positive z-index</a:t>
            </a:r>
          </a:p>
        </p:txBody>
      </p:sp>
      <p:sp>
        <p:nvSpPr>
          <p:cNvPr id="351" name="Shape 351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Stacking Context</a:t>
            </a:r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350" y="820875"/>
            <a:ext cx="4828774" cy="56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Positioning Models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50" y="914549"/>
            <a:ext cx="3502050" cy="22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428" y="914546"/>
            <a:ext cx="4597596" cy="226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25" y="3774037"/>
            <a:ext cx="4094099" cy="20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8200" y="3709300"/>
            <a:ext cx="3502050" cy="2179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Positioning Models (cont.)</a:t>
            </a:r>
          </a:p>
        </p:txBody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337" y="1995487"/>
            <a:ext cx="6029325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457200" y="274637"/>
            <a:ext cx="6260767" cy="63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85844" y="6421401"/>
            <a:ext cx="5575300" cy="441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129" y="889175"/>
            <a:ext cx="4334194" cy="54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2D Transformation</a:t>
            </a:r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457200" y="12422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skew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 using matrix</a:t>
            </a:r>
          </a:p>
        </p:txBody>
      </p:sp>
      <p:sp>
        <p:nvSpPr>
          <p:cNvPr id="382" name="Shape 382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300" y="1242225"/>
            <a:ext cx="24098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050" y="2242350"/>
            <a:ext cx="2409825" cy="122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7900" y="3471075"/>
            <a:ext cx="157162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650" y="4677800"/>
            <a:ext cx="6581774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3D Transformations</a:t>
            </a:r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457200" y="13184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transform-origin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perspective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</a:t>
            </a:r>
          </a:p>
        </p:txBody>
      </p:sp>
      <p:sp>
        <p:nvSpPr>
          <p:cNvPr id="393" name="Shape 393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900" y="1318425"/>
            <a:ext cx="1666874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325" y="1374375"/>
            <a:ext cx="15430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1850" y="3026087"/>
            <a:ext cx="2019299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4677825"/>
            <a:ext cx="7791449" cy="142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Transitions and Animations</a:t>
            </a:r>
          </a:p>
        </p:txBody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457200" y="13184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transitions vs animations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@keyframes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-US" sz="18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exampe 1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 </a:t>
            </a:r>
            <a:r>
              <a:rPr lang="en-US" sz="18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example 2</a:t>
            </a:r>
          </a:p>
        </p:txBody>
      </p:sp>
      <p:sp>
        <p:nvSpPr>
          <p:cNvPr id="404" name="Shape 404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Shape 405"/>
          <p:cNvSpPr txBox="1"/>
          <p:nvPr/>
        </p:nvSpPr>
        <p:spPr>
          <a:xfrm>
            <a:off x="5094950" y="1405425"/>
            <a:ext cx="3976500" cy="359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@keyframes example {</a:t>
            </a:r>
          </a:p>
          <a:p>
            <a:pPr lvl="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from {background-color: red;}</a:t>
            </a:r>
          </a:p>
          <a:p>
            <a:pPr lvl="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to {background-color: yellow;}</a:t>
            </a:r>
          </a:p>
          <a:p>
            <a:pPr lvl="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div {</a:t>
            </a:r>
          </a:p>
          <a:p>
            <a:pPr lvl="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width: 100px;</a:t>
            </a:r>
          </a:p>
          <a:p>
            <a:pPr lvl="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height: 100px;</a:t>
            </a:r>
          </a:p>
          <a:p>
            <a:pPr lvl="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background-color: red;</a:t>
            </a:r>
          </a:p>
          <a:p>
            <a:pPr lvl="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animation-name: example;</a:t>
            </a:r>
          </a:p>
          <a:p>
            <a:pPr lvl="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animation-duration: 4s;</a:t>
            </a:r>
          </a:p>
          <a:p>
            <a:pPr lvl="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850" y="3352275"/>
            <a:ext cx="5010149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New in CSS3</a:t>
            </a:r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457200" y="12422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flexbox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grid system (only IE)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calculated values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13" name="Shape 413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Shape 4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4500" y="2522387"/>
            <a:ext cx="280987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0650" y="1242225"/>
            <a:ext cx="36576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Responsive Design</a:t>
            </a:r>
          </a:p>
        </p:txBody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457200" y="12422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</a:rPr>
              <a:t>Using Media Queries</a:t>
            </a: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</a:rPr>
              <a:t>Flexible Images </a:t>
            </a:r>
          </a:p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</a:rPr>
              <a:t>Using Fluid Layout</a:t>
            </a:r>
          </a:p>
          <a:p>
            <a:pPr indent="-4318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</a:rPr>
              <a:t>Principles When Working with a Fluid Design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1428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Do not use fixed heights.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1428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Do not necessitate horizontal scroll bars.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1428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Think about how your images look at different sizes.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1428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Think about wrapping content.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1428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Think about spacing.</a:t>
            </a: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1428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Think about the length of your lines of text.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22" name="Shape 422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Best Practices</a:t>
            </a:r>
          </a:p>
        </p:txBody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457200" y="1166024"/>
            <a:ext cx="4182000" cy="49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04800" lvl="0" marL="34290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</a:rPr>
              <a:t>Make it readable</a:t>
            </a:r>
          </a:p>
          <a:p>
            <a:pPr indent="-304800" lvl="0" marL="3429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</a:rPr>
              <a:t>Keep it consistent</a:t>
            </a:r>
          </a:p>
          <a:p>
            <a:pPr indent="-304800" lvl="0" marL="3429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</a:rPr>
              <a:t>Start with a framework</a:t>
            </a:r>
          </a:p>
          <a:p>
            <a:pPr indent="-304800" lvl="0" marL="3429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</a:rPr>
              <a:t>Use a Reset</a:t>
            </a:r>
          </a:p>
          <a:p>
            <a:pPr indent="-304800" lvl="0" marL="3429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</a:rPr>
              <a:t>Organize with a top-down structure</a:t>
            </a:r>
          </a:p>
        </p:txBody>
      </p:sp>
      <p:sp>
        <p:nvSpPr>
          <p:cNvPr id="429" name="Shape 429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Shape 430"/>
          <p:cNvSpPr txBox="1"/>
          <p:nvPr>
            <p:ph idx="3" type="body"/>
          </p:nvPr>
        </p:nvSpPr>
        <p:spPr>
          <a:xfrm>
            <a:off x="4639200" y="1181124"/>
            <a:ext cx="4182000" cy="4973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04800" lvl="0" marL="34290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</a:rPr>
              <a:t>Use shorthands</a:t>
            </a:r>
          </a:p>
          <a:p>
            <a:pPr indent="-304800" lvl="0" marL="3429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</a:rPr>
              <a:t>Comment your CSS</a:t>
            </a:r>
          </a:p>
          <a:p>
            <a:pPr indent="-304800" lvl="0" marL="3429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</a:rPr>
              <a:t>Use CSS Compressors</a:t>
            </a:r>
          </a:p>
          <a:p>
            <a:pPr indent="-304800" lvl="0" marL="3429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</a:rPr>
              <a:t>Combine elements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569550" y="4991400"/>
            <a:ext cx="8243099" cy="1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More best practices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30 CSS Best Practices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FrontEnd guidelines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Tools</a:t>
            </a:r>
          </a:p>
        </p:txBody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457200" y="12422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</a:rPr>
              <a:t>Firebug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</a:rPr>
              <a:t>Chrome developer tools, IE Developer Tools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u="sng">
                <a:solidFill>
                  <a:schemeClr val="hlink"/>
                </a:solidFill>
                <a:hlinkClick r:id="rId3"/>
              </a:rPr>
              <a:t>Autoprefixer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</a:rPr>
              <a:t>Compressor/Optimizer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250"/>
              <a:buFont typeface="Courier New"/>
              <a:buChar char="o"/>
            </a:pPr>
            <a:r>
              <a:rPr lang="en-US" sz="3200" u="sng">
                <a:solidFill>
                  <a:schemeClr val="hlink"/>
                </a:solidFill>
                <a:hlinkClick r:id="rId4"/>
              </a:rPr>
              <a:t>CSSTidy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250"/>
              <a:buFont typeface="Courier New"/>
              <a:buChar char="o"/>
            </a:pPr>
            <a:r>
              <a:rPr lang="en-US" sz="3200" u="sng">
                <a:solidFill>
                  <a:schemeClr val="hlink"/>
                </a:solidFill>
                <a:hlinkClick r:id="rId5"/>
              </a:rPr>
              <a:t>Minify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250"/>
              <a:buFont typeface="Courier New"/>
              <a:buChar char="o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YUICompressor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250"/>
              <a:buFont typeface="Courier New"/>
              <a:buChar char="o"/>
            </a:pPr>
            <a:r>
              <a:rPr lang="en-US" sz="3200" u="sng">
                <a:solidFill>
                  <a:schemeClr val="hlink"/>
                </a:solidFill>
                <a:hlinkClick r:id="rId7"/>
              </a:rPr>
              <a:t>csso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38" name="Shape 438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Preprocessors</a:t>
            </a:r>
          </a:p>
        </p:txBody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457200" y="12422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</a:rPr>
              <a:t>Several reasons to use: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8571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faster development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8571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re-use code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8571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easier to maintain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8571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more organized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</a:rPr>
              <a:t>Few of them: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250"/>
              <a:buFont typeface="Courier New"/>
              <a:buChar char="o"/>
            </a:pPr>
            <a:r>
              <a:rPr lang="en-US" sz="3200">
                <a:solidFill>
                  <a:schemeClr val="dk1"/>
                </a:solidFill>
              </a:rPr>
              <a:t>SASS</a:t>
            </a: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250"/>
              <a:buFont typeface="Courier New"/>
              <a:buChar char="o"/>
            </a:pPr>
            <a:r>
              <a:rPr lang="en-US" sz="3200">
                <a:solidFill>
                  <a:schemeClr val="dk1"/>
                </a:solidFill>
              </a:rPr>
              <a:t>LESS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445" name="Shape 445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Shape 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903" y="1242228"/>
            <a:ext cx="3367779" cy="232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307" y="4233499"/>
            <a:ext cx="2938967" cy="1876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Shape 448"/>
          <p:cNvCxnSpPr/>
          <p:nvPr/>
        </p:nvCxnSpPr>
        <p:spPr>
          <a:xfrm>
            <a:off x="6911787" y="3709962"/>
            <a:ext cx="0" cy="378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CSS Framework</a:t>
            </a:r>
          </a:p>
        </p:txBody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457200" y="12422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30200" lvl="0" marL="34290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9375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Few of them: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960 grid system, Foundation, Bootstrap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 txBox="1"/>
          <p:nvPr/>
        </p:nvSpPr>
        <p:spPr>
          <a:xfrm>
            <a:off x="548850" y="2054075"/>
            <a:ext cx="4173300" cy="3600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</a:t>
            </a: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CSS</a:t>
            </a: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Don’t need to write everything from scratch</a:t>
            </a: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Relieve cross-browser concerns.</a:t>
            </a: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good habits.</a:t>
            </a: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Encourage grid based design (readability, scanability, flexibity, expandability..)</a:t>
            </a: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 with documentation.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4420400" y="2160900"/>
            <a:ext cx="4680599" cy="28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</a:t>
            </a: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how to use it.</a:t>
            </a: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the way you write your HTML.</a:t>
            </a: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bloaty.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CSS Framework</a:t>
            </a:r>
          </a:p>
        </p:txBody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457200" y="12422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30200" lvl="0" marL="34290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9375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Few of them: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960 grid system, Foundation, Bootstrap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Shape 464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548850" y="2054075"/>
            <a:ext cx="4173300" cy="3600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</a:t>
            </a: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CSS</a:t>
            </a: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Don’t need to write everything from scratch</a:t>
            </a: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Relieve cross-browser concerns.</a:t>
            </a: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good habits.</a:t>
            </a: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Encourage grid based design (readability, scanability, flexibity, expandability..)</a:t>
            </a: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 with documentation.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4420400" y="2160900"/>
            <a:ext cx="4680599" cy="28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</a:t>
            </a: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how to use it.</a:t>
            </a: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the way you write your HTML.</a:t>
            </a:r>
          </a:p>
          <a:p>
            <a:pPr indent="-317500" lvl="0" marL="4572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bloaty.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457200" y="11660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stands for Hypertext Markup Language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Version: HTML 2.0, HTML 3.2, HTML 4.0, HTML 4.01, HTML 5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XHTML - </a:t>
            </a:r>
            <a:r>
              <a:rPr lang="en-US" sz="3200">
                <a:solidFill>
                  <a:schemeClr val="dk1"/>
                </a:solidFill>
              </a:rPr>
              <a:t>a reformulation of HTML in XML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XHTML 1.0, XHTML 1.1 (XHTML 5.0 ?)</a:t>
            </a:r>
          </a:p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type="ctrTitle"/>
          </p:nvPr>
        </p:nvSpPr>
        <p:spPr>
          <a:xfrm>
            <a:off x="2208050" y="2513575"/>
            <a:ext cx="5574599" cy="537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Assignment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Build a simple responsive website</a:t>
            </a:r>
          </a:p>
        </p:txBody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8" name="Shape 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437" y="1026076"/>
            <a:ext cx="7013127" cy="50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Build a simple responsive website</a:t>
            </a:r>
          </a:p>
        </p:txBody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5" name="Shape 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925" y="833025"/>
            <a:ext cx="6410149" cy="5708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Build a simple responsive website</a:t>
            </a:r>
          </a:p>
        </p:txBody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986" y="935599"/>
            <a:ext cx="4860026" cy="54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Build a simple responsive website</a:t>
            </a:r>
          </a:p>
        </p:txBody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9" name="Shape 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600" y="1006900"/>
            <a:ext cx="2684774" cy="5218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Required Tags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457200" y="1280276"/>
            <a:ext cx="8229600" cy="5357699"/>
          </a:xfrm>
          <a:prstGeom prst="rect">
            <a:avLst/>
          </a:prstGeom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</a:rPr>
              <a:t>DOCTYPE: </a:t>
            </a:r>
            <a:r>
              <a:rPr lang="en-US" sz="2400">
                <a:solidFill>
                  <a:schemeClr val="dk1"/>
                </a:solidFill>
              </a:rPr>
              <a:t>tells the browser which set of standards your page adheres to</a:t>
            </a:r>
          </a:p>
          <a:p>
            <a:pPr indent="-342900" lvl="0" marL="3429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</a:rPr>
              <a:t>&lt;html&gt;: </a:t>
            </a:r>
            <a:r>
              <a:rPr lang="en-US" sz="2400">
                <a:solidFill>
                  <a:schemeClr val="dk1"/>
                </a:solidFill>
              </a:rPr>
              <a:t>frames the entire HTML page</a:t>
            </a:r>
          </a:p>
          <a:p>
            <a:pPr indent="-342900" lvl="0" marL="342900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/>
              <a:t>&lt;head&gt;: </a:t>
            </a:r>
            <a:r>
              <a:rPr lang="en-US" sz="2400"/>
              <a:t>frames the identification information of the page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28571"/>
              <a:buFont typeface="Courier New"/>
              <a:buChar char="o"/>
            </a:pPr>
            <a:r>
              <a:rPr lang="en-US"/>
              <a:t>title, style, base, link, meta, script, noscript</a:t>
            </a:r>
          </a:p>
          <a:p>
            <a:pPr indent="-342900" lvl="0" marL="342900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/>
              <a:t>&lt;body&gt;: </a:t>
            </a:r>
            <a:r>
              <a:rPr lang="en-US" sz="2400"/>
              <a:t>frames the content of the page</a:t>
            </a:r>
          </a:p>
        </p:txBody>
      </p:sp>
      <p:sp>
        <p:nvSpPr>
          <p:cNvPr id="106" name="Shape 106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DOCTYPE Declarations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457200" y="1280276"/>
            <a:ext cx="8229600" cy="5357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buClr>
                <a:schemeClr val="dk1"/>
              </a:buClr>
              <a:buSzPct val="5625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4.01 Strict: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HTML elements and attributes, but does not include presentational or deprecated elements</a:t>
            </a:r>
          </a:p>
          <a:p>
            <a:pPr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buClr>
                <a:schemeClr val="dk1"/>
              </a:buClr>
              <a:buSzPct val="5625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4.01 Transitional: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HTML elements and attributes but include presentational or deprecated elements</a:t>
            </a:r>
          </a:p>
          <a:p>
            <a:pPr marR="0" rtl="0" algn="l">
              <a:spcBef>
                <a:spcPts val="64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640"/>
              </a:spcBef>
              <a:buClr>
                <a:schemeClr val="dk1"/>
              </a:buClr>
              <a:buSzPct val="56250"/>
              <a:buFont typeface="Calibri"/>
              <a:buChar char="●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HTML 4.01 Frameset: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 variant of HTML 4 Transitional for documents that use frames.</a:t>
            </a:r>
          </a:p>
          <a:p>
            <a:pPr marR="0" rtl="0" algn="l">
              <a:spcBef>
                <a:spcPts val="64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640"/>
              </a:spcBef>
              <a:buClr>
                <a:schemeClr val="dk1"/>
              </a:buClr>
              <a:buSzPct val="56250"/>
              <a:buFont typeface="Calibri"/>
              <a:buChar char="●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HTML 5</a:t>
            </a:r>
          </a:p>
          <a:p>
            <a:pPr lvl="0" marR="0" rtl="0" algn="l">
              <a:spcBef>
                <a:spcPts val="640"/>
              </a:spcBef>
              <a:buNone/>
            </a:pPr>
            <a:r>
              <a:rPr lang="en-US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&lt;!DOCTYPE html&gt;</a:t>
            </a:r>
          </a:p>
        </p:txBody>
      </p:sp>
      <p:sp>
        <p:nvSpPr>
          <p:cNvPr id="113" name="Shape 113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75" y="2232925"/>
            <a:ext cx="8631049" cy="3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637" y="4896500"/>
            <a:ext cx="8582724" cy="28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924" y="3524725"/>
            <a:ext cx="8776150" cy="2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XHTML Rules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457200" y="1127876"/>
            <a:ext cx="8229600" cy="5357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rtl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rgbClr val="262626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rgbClr val="262626"/>
                </a:solidFill>
              </a:rPr>
              <a:t>All elements must have a start tag</a:t>
            </a:r>
          </a:p>
          <a:p>
            <a:pPr indent="-342900" lvl="0" marL="342900" rtl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rgbClr val="262626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rgbClr val="262626"/>
                </a:solidFill>
              </a:rPr>
              <a:t>Elements with a start tag must have an end tag</a:t>
            </a:r>
          </a:p>
          <a:p>
            <a:pPr indent="-342900" lvl="0" marL="342900" rtl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rgbClr val="262626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rgbClr val="262626"/>
                </a:solidFill>
              </a:rPr>
              <a:t>Any element may be “self-closed” using </a:t>
            </a:r>
            <a:r>
              <a:rPr lang="en-US" sz="32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/&gt;</a:t>
            </a:r>
          </a:p>
          <a:p>
            <a:pPr indent="-342900" lvl="0" marL="342900" rtl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rgbClr val="262626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rgbClr val="262626"/>
                </a:solidFill>
              </a:rPr>
              <a:t>Tags and attributes are case sensitive, typically lowercase</a:t>
            </a:r>
          </a:p>
          <a:p>
            <a:pPr indent="-342900" lvl="0" marL="342900" rtl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rgbClr val="262626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rgbClr val="262626"/>
                </a:solidFill>
              </a:rPr>
              <a:t>Attribute values must be enclosed in quotes</a:t>
            </a:r>
          </a:p>
          <a:p>
            <a:pPr indent="-342900" lvl="0" marL="342900" rtl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rgbClr val="262626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rgbClr val="262626"/>
                </a:solidFill>
              </a:rPr>
              <a:t>Empty attributes are forbidden</a:t>
            </a:r>
          </a:p>
          <a:p>
            <a:pPr indent="-342900" lvl="0" marL="342900" rtl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rgbClr val="262626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rgbClr val="262626"/>
                </a:solidFill>
              </a:rPr>
              <a:t>Special characters must be escaped using character entities.</a:t>
            </a:r>
          </a:p>
        </p:txBody>
      </p:sp>
      <p:sp>
        <p:nvSpPr>
          <p:cNvPr id="123" name="Shape 123"/>
          <p:cNvSpPr txBox="1"/>
          <p:nvPr>
            <p:ph idx="2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b="1" lang="en-US" sz="3200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Simple XHTML document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37" y="1287100"/>
            <a:ext cx="8504525" cy="201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1725" y="980097"/>
            <a:ext cx="4466774" cy="489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